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6" r:id="rId2"/>
    <p:sldId id="260" r:id="rId3"/>
    <p:sldId id="271" r:id="rId4"/>
    <p:sldId id="258" r:id="rId5"/>
    <p:sldId id="259" r:id="rId6"/>
    <p:sldId id="264" r:id="rId7"/>
    <p:sldId id="300" r:id="rId8"/>
    <p:sldId id="299" r:id="rId9"/>
    <p:sldId id="297" r:id="rId10"/>
    <p:sldId id="298" r:id="rId1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50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DB2A4"/>
    <a:srgbClr val="F77A08"/>
    <a:srgbClr val="0E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576" y="90"/>
      </p:cViewPr>
      <p:guideLst>
        <p:guide orient="horz" pos="2296"/>
        <p:guide pos="50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697-7B3E-4B61-BA36-BBED2B79610F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919F-01AF-46C7-8CD3-504339242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6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30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6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98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6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64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5"/>
            <a:ext cx="12195175" cy="6859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tustmr@ctust.edu.tw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57" name="椭圆 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53070" y="2714514"/>
            <a:ext cx="2844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2026</a:t>
            </a:r>
            <a:endParaRPr lang="zh-CN" altLang="en-US" sz="8800" b="1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698976" y="2329716"/>
            <a:ext cx="5151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中臺科技大學 醫學影像暨放射科學系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四技甄選</a:t>
            </a:r>
            <a:r>
              <a:rPr lang="zh-TW" altLang="en-US" sz="5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面試說明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86" name="矩形 85"/>
          <p:cNvSpPr/>
          <p:nvPr/>
        </p:nvSpPr>
        <p:spPr>
          <a:xfrm>
            <a:off x="6488531" y="4011297"/>
            <a:ext cx="2890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時間：</a:t>
            </a:r>
            <a:r>
              <a:rPr lang="en-US" altLang="zh-TW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115</a:t>
            </a:r>
            <a:r>
              <a:rPr lang="zh-TW" altLang="en-US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年</a:t>
            </a:r>
            <a:r>
              <a:rPr lang="en-US" altLang="zh-TW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TW" altLang="en-US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月</a:t>
            </a:r>
            <a:r>
              <a:rPr lang="en-US" altLang="zh-TW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18</a:t>
            </a:r>
            <a:r>
              <a:rPr lang="zh-TW" altLang="en-US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日</a:t>
            </a:r>
            <a:r>
              <a:rPr lang="en-US" altLang="zh-TW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(</a:t>
            </a:r>
            <a:r>
              <a:rPr lang="zh-TW" altLang="en-US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星期四</a:t>
            </a:r>
            <a:r>
              <a:rPr lang="en-US" altLang="zh-TW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)</a:t>
            </a:r>
            <a:endParaRPr lang="en-US" altLang="zh-CN" sz="1600" dirty="0">
              <a:solidFill>
                <a:srgbClr val="F77A08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91" name="TextBox 7"/>
          <p:cNvSpPr>
            <a:spLocks noChangeArrowheads="1"/>
          </p:cNvSpPr>
          <p:nvPr/>
        </p:nvSpPr>
        <p:spPr bwMode="auto">
          <a:xfrm>
            <a:off x="12146259" y="7265548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2DB2A4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延时符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70" grpId="0"/>
      <p:bldP spid="86" grpId="0"/>
      <p:bldP spid="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0"/>
          <p:cNvSpPr txBox="1"/>
          <p:nvPr/>
        </p:nvSpPr>
        <p:spPr>
          <a:xfrm>
            <a:off x="4770648" y="188640"/>
            <a:ext cx="2623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實作簡報範例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650307"/>
            <a:ext cx="12168910" cy="59174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89675" y="6376971"/>
            <a:ext cx="519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參考範例(出處-109學年度考生-曾</a:t>
            </a:r>
            <a:r>
              <a:rPr lang="en-US" altLang="zh-TW" dirty="0"/>
              <a:t>O</a:t>
            </a:r>
            <a:r>
              <a:rPr lang="zh-TW" altLang="en-US" dirty="0"/>
              <a:t>筑同學)</a:t>
            </a:r>
            <a:r>
              <a:rPr lang="en-US" altLang="zh-TW" dirty="0"/>
              <a:t>-</a:t>
            </a:r>
            <a:r>
              <a:rPr lang="zh-TW" altLang="en-US" dirty="0"/>
              <a:t>衛護類</a:t>
            </a:r>
          </a:p>
        </p:txBody>
      </p:sp>
    </p:spTree>
    <p:extLst>
      <p:ext uri="{BB962C8B-B14F-4D97-AF65-F5344CB8AC3E}">
        <p14:creationId xmlns:p14="http://schemas.microsoft.com/office/powerpoint/2010/main" val="21697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圆角矩形 160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4" name="组合 153"/>
          <p:cNvGrpSpPr/>
          <p:nvPr/>
        </p:nvGrpSpPr>
        <p:grpSpPr>
          <a:xfrm>
            <a:off x="1012190" y="797639"/>
            <a:ext cx="1610824" cy="1452335"/>
            <a:chOff x="2713211" y="1988840"/>
            <a:chExt cx="1610824" cy="1452335"/>
          </a:xfrm>
        </p:grpSpPr>
        <p:sp>
          <p:nvSpPr>
            <p:cNvPr id="15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230156" y="1200641"/>
            <a:ext cx="117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DB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CN" altLang="en-US" sz="3600" b="1" dirty="0">
              <a:solidFill>
                <a:srgbClr val="2DB2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8" name="椭圆 157"/>
          <p:cNvSpPr/>
          <p:nvPr/>
        </p:nvSpPr>
        <p:spPr>
          <a:xfrm flipH="1">
            <a:off x="572830" y="1874253"/>
            <a:ext cx="564888" cy="564890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椭圆 158"/>
          <p:cNvSpPr/>
          <p:nvPr/>
        </p:nvSpPr>
        <p:spPr>
          <a:xfrm flipH="1">
            <a:off x="557947" y="1168123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 flipH="1">
            <a:off x="2406782" y="758503"/>
            <a:ext cx="275632" cy="27563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10162246" y="4291657"/>
            <a:ext cx="1379845" cy="1244082"/>
            <a:chOff x="2713211" y="1988840"/>
            <a:chExt cx="1610824" cy="1452335"/>
          </a:xfrm>
        </p:grpSpPr>
        <p:sp>
          <p:nvSpPr>
            <p:cNvPr id="16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>
                <a:extLst/>
              </a:blip>
              <a:srcRect/>
              <a:stretch>
                <a:fillRect l="-51993" t="-35459" r="-2541" b="-8649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9227978" y="4932815"/>
            <a:ext cx="1107862" cy="998859"/>
            <a:chOff x="2713211" y="1988840"/>
            <a:chExt cx="1610824" cy="1452335"/>
          </a:xfrm>
        </p:grpSpPr>
        <p:sp>
          <p:nvSpPr>
            <p:cNvPr id="167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5"/>
              <a:srcRect/>
              <a:stretch>
                <a:fillRect l="-321" t="-28757" r="-54213" b="-15351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9" name="椭圆 168"/>
          <p:cNvSpPr/>
          <p:nvPr/>
        </p:nvSpPr>
        <p:spPr>
          <a:xfrm flipH="1">
            <a:off x="8651612" y="547571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 flipH="1">
            <a:off x="10242376" y="5599206"/>
            <a:ext cx="580544" cy="580546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 flipH="1">
            <a:off x="11158930" y="3785553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55167"/>
              </p:ext>
            </p:extLst>
          </p:nvPr>
        </p:nvGraphicFramePr>
        <p:xfrm>
          <a:off x="2605014" y="1700808"/>
          <a:ext cx="773082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85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9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比重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評分標準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評分項目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考試時間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實作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表達能力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表述內容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面試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自我介紹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50%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就讀動機</a:t>
                      </a:r>
                      <a:r>
                        <a:rPr lang="zh-TW" alt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未來展望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544597" y="3861047"/>
            <a:ext cx="7391405" cy="144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以高（中）職曾完成的專題製作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小論文等成品（作品集、實物成品或電子檔案等）以投影片簡報檔（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PowerPoint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）進行展示介紹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星期二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寄至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ctustmr@gmail.com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如果來不及，也可於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當天攜帶電子檔到校。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57" grpId="0"/>
      <p:bldP spid="158" grpId="0" animBg="1"/>
      <p:bldP spid="159" grpId="0" animBg="1"/>
      <p:bldP spid="160" grpId="0" animBg="1"/>
      <p:bldP spid="169" grpId="0" animBg="1"/>
      <p:bldP spid="170" grpId="0" animBg="1"/>
      <p:bldP spid="171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36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TW" altLang="en-US" sz="36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實作</a:t>
            </a:r>
            <a:endParaRPr lang="zh-CN" altLang="en-US" sz="36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Group 18"/>
          <p:cNvGrpSpPr>
            <a:grpSpLocks noChangeAspect="1"/>
          </p:cNvGrpSpPr>
          <p:nvPr/>
        </p:nvGrpSpPr>
        <p:grpSpPr bwMode="auto">
          <a:xfrm>
            <a:off x="2718188" y="2610884"/>
            <a:ext cx="765972" cy="713745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實作說明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561083" y="1143419"/>
            <a:ext cx="9121303" cy="75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以高（中）職曾完成的專題製作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小論文等成品（作品集、實物成品或電子檔案等）以投影片簡報檔（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PowerPoint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）進行展示介紹</a:t>
            </a:r>
            <a:endParaRPr lang="zh-CN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420278" y="2096199"/>
            <a:ext cx="834492" cy="834492"/>
            <a:chOff x="8761883" y="2061853"/>
            <a:chExt cx="834492" cy="834492"/>
          </a:xfrm>
        </p:grpSpPr>
        <p:grpSp>
          <p:nvGrpSpPr>
            <p:cNvPr id="108" name="组合 107"/>
            <p:cNvGrpSpPr/>
            <p:nvPr/>
          </p:nvGrpSpPr>
          <p:grpSpPr>
            <a:xfrm>
              <a:off x="8761883" y="2061853"/>
              <a:ext cx="834492" cy="834492"/>
              <a:chOff x="1705099" y="2564904"/>
              <a:chExt cx="1800200" cy="1800200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8969180" y="2282033"/>
              <a:ext cx="419897" cy="435380"/>
              <a:chOff x="3602038" y="841375"/>
              <a:chExt cx="4994275" cy="5178426"/>
            </a:xfrm>
            <a:solidFill>
              <a:srgbClr val="0070C0"/>
            </a:solidFill>
          </p:grpSpPr>
          <p:sp>
            <p:nvSpPr>
              <p:cNvPr id="110" name="Freeform 51"/>
              <p:cNvSpPr/>
              <p:nvPr/>
            </p:nvSpPr>
            <p:spPr bwMode="auto">
              <a:xfrm>
                <a:off x="8078788" y="5426075"/>
                <a:ext cx="517525" cy="587375"/>
              </a:xfrm>
              <a:custGeom>
                <a:avLst/>
                <a:gdLst>
                  <a:gd name="T0" fmla="*/ 138 w 138"/>
                  <a:gd name="T1" fmla="*/ 63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3 h 156"/>
                  <a:gd name="T8" fmla="*/ 0 w 138"/>
                  <a:gd name="T9" fmla="*/ 42 h 156"/>
                  <a:gd name="T10" fmla="*/ 60 w 138"/>
                  <a:gd name="T11" fmla="*/ 0 h 156"/>
                  <a:gd name="T12" fmla="*/ 138 w 138"/>
                  <a:gd name="T13" fmla="*/ 6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3"/>
                    </a:moveTo>
                    <a:cubicBezTo>
                      <a:pt x="138" y="126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7" y="40"/>
                      <a:pt x="49" y="23"/>
                      <a:pt x="60" y="0"/>
                    </a:cubicBezTo>
                    <a:cubicBezTo>
                      <a:pt x="98" y="11"/>
                      <a:pt x="138" y="29"/>
                      <a:pt x="138" y="63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2"/>
              <p:cNvSpPr/>
              <p:nvPr/>
            </p:nvSpPr>
            <p:spPr bwMode="auto">
              <a:xfrm>
                <a:off x="3892551" y="3751263"/>
                <a:ext cx="4486275" cy="1055688"/>
              </a:xfrm>
              <a:custGeom>
                <a:avLst/>
                <a:gdLst>
                  <a:gd name="T0" fmla="*/ 2826 w 2826"/>
                  <a:gd name="T1" fmla="*/ 516 h 665"/>
                  <a:gd name="T2" fmla="*/ 2826 w 2826"/>
                  <a:gd name="T3" fmla="*/ 665 h 665"/>
                  <a:gd name="T4" fmla="*/ 2748 w 2826"/>
                  <a:gd name="T5" fmla="*/ 665 h 665"/>
                  <a:gd name="T6" fmla="*/ 2748 w 2826"/>
                  <a:gd name="T7" fmla="*/ 568 h 665"/>
                  <a:gd name="T8" fmla="*/ 1524 w 2826"/>
                  <a:gd name="T9" fmla="*/ 78 h 665"/>
                  <a:gd name="T10" fmla="*/ 1451 w 2826"/>
                  <a:gd name="T11" fmla="*/ 78 h 665"/>
                  <a:gd name="T12" fmla="*/ 1451 w 2826"/>
                  <a:gd name="T13" fmla="*/ 665 h 665"/>
                  <a:gd name="T14" fmla="*/ 1373 w 2826"/>
                  <a:gd name="T15" fmla="*/ 665 h 665"/>
                  <a:gd name="T16" fmla="*/ 1373 w 2826"/>
                  <a:gd name="T17" fmla="*/ 78 h 665"/>
                  <a:gd name="T18" fmla="*/ 1302 w 2826"/>
                  <a:gd name="T19" fmla="*/ 78 h 665"/>
                  <a:gd name="T20" fmla="*/ 78 w 2826"/>
                  <a:gd name="T21" fmla="*/ 568 h 665"/>
                  <a:gd name="T22" fmla="*/ 78 w 2826"/>
                  <a:gd name="T23" fmla="*/ 665 h 665"/>
                  <a:gd name="T24" fmla="*/ 0 w 2826"/>
                  <a:gd name="T25" fmla="*/ 665 h 665"/>
                  <a:gd name="T26" fmla="*/ 0 w 2826"/>
                  <a:gd name="T27" fmla="*/ 516 h 665"/>
                  <a:gd name="T28" fmla="*/ 1287 w 2826"/>
                  <a:gd name="T29" fmla="*/ 0 h 665"/>
                  <a:gd name="T30" fmla="*/ 1538 w 2826"/>
                  <a:gd name="T31" fmla="*/ 0 h 665"/>
                  <a:gd name="T32" fmla="*/ 2826 w 2826"/>
                  <a:gd name="T33" fmla="*/ 516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6" h="665">
                    <a:moveTo>
                      <a:pt x="2826" y="516"/>
                    </a:moveTo>
                    <a:lnTo>
                      <a:pt x="2826" y="665"/>
                    </a:lnTo>
                    <a:lnTo>
                      <a:pt x="2748" y="665"/>
                    </a:lnTo>
                    <a:lnTo>
                      <a:pt x="2748" y="568"/>
                    </a:lnTo>
                    <a:lnTo>
                      <a:pt x="1524" y="78"/>
                    </a:lnTo>
                    <a:lnTo>
                      <a:pt x="1451" y="78"/>
                    </a:lnTo>
                    <a:lnTo>
                      <a:pt x="1451" y="665"/>
                    </a:lnTo>
                    <a:lnTo>
                      <a:pt x="1373" y="665"/>
                    </a:lnTo>
                    <a:lnTo>
                      <a:pt x="1373" y="78"/>
                    </a:lnTo>
                    <a:lnTo>
                      <a:pt x="1302" y="78"/>
                    </a:lnTo>
                    <a:lnTo>
                      <a:pt x="78" y="568"/>
                    </a:lnTo>
                    <a:lnTo>
                      <a:pt x="78" y="665"/>
                    </a:lnTo>
                    <a:lnTo>
                      <a:pt x="0" y="665"/>
                    </a:lnTo>
                    <a:lnTo>
                      <a:pt x="0" y="516"/>
                    </a:lnTo>
                    <a:lnTo>
                      <a:pt x="1287" y="0"/>
                    </a:lnTo>
                    <a:lnTo>
                      <a:pt x="1538" y="0"/>
                    </a:lnTo>
                    <a:lnTo>
                      <a:pt x="2826" y="516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53"/>
              <p:cNvSpPr>
                <a:spLocks noEditPoints="1"/>
              </p:cNvSpPr>
              <p:nvPr/>
            </p:nvSpPr>
            <p:spPr bwMode="auto">
              <a:xfrm>
                <a:off x="7751763" y="4862513"/>
                <a:ext cx="600075" cy="601663"/>
              </a:xfrm>
              <a:custGeom>
                <a:avLst/>
                <a:gdLst>
                  <a:gd name="T0" fmla="*/ 131 w 160"/>
                  <a:gd name="T1" fmla="*/ 63 h 160"/>
                  <a:gd name="T2" fmla="*/ 95 w 160"/>
                  <a:gd name="T3" fmla="*/ 135 h 160"/>
                  <a:gd name="T4" fmla="*/ 146 w 160"/>
                  <a:gd name="T5" fmla="*/ 77 h 160"/>
                  <a:gd name="T6" fmla="*/ 125 w 160"/>
                  <a:gd name="T7" fmla="*/ 32 h 160"/>
                  <a:gd name="T8" fmla="*/ 125 w 160"/>
                  <a:gd name="T9" fmla="*/ 32 h 160"/>
                  <a:gd name="T10" fmla="*/ 125 w 160"/>
                  <a:gd name="T11" fmla="*/ 32 h 160"/>
                  <a:gd name="T12" fmla="*/ 131 w 160"/>
                  <a:gd name="T13" fmla="*/ 63 h 160"/>
                  <a:gd name="T14" fmla="*/ 80 w 160"/>
                  <a:gd name="T15" fmla="*/ 0 h 160"/>
                  <a:gd name="T16" fmla="*/ 160 w 160"/>
                  <a:gd name="T17" fmla="*/ 80 h 160"/>
                  <a:gd name="T18" fmla="*/ 80 w 160"/>
                  <a:gd name="T19" fmla="*/ 160 h 160"/>
                  <a:gd name="T20" fmla="*/ 0 w 160"/>
                  <a:gd name="T21" fmla="*/ 80 h 160"/>
                  <a:gd name="T22" fmla="*/ 80 w 160"/>
                  <a:gd name="T2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160">
                    <a:moveTo>
                      <a:pt x="131" y="63"/>
                    </a:moveTo>
                    <a:cubicBezTo>
                      <a:pt x="131" y="92"/>
                      <a:pt x="117" y="118"/>
                      <a:pt x="95" y="135"/>
                    </a:cubicBez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9" y="42"/>
                      <a:pt x="131" y="52"/>
                      <a:pt x="131" y="63"/>
                    </a:cubicBezTo>
                    <a:close/>
                    <a:moveTo>
                      <a:pt x="80" y="0"/>
                    </a:moveTo>
                    <a:cubicBezTo>
                      <a:pt x="124" y="0"/>
                      <a:pt x="160" y="36"/>
                      <a:pt x="160" y="80"/>
                    </a:cubicBez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>
                <a:off x="8221663" y="49831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55"/>
              <p:cNvSpPr/>
              <p:nvPr/>
            </p:nvSpPr>
            <p:spPr bwMode="auto">
              <a:xfrm>
                <a:off x="7521576" y="5426075"/>
                <a:ext cx="519113" cy="587375"/>
              </a:xfrm>
              <a:custGeom>
                <a:avLst/>
                <a:gdLst>
                  <a:gd name="T0" fmla="*/ 138 w 138"/>
                  <a:gd name="T1" fmla="*/ 42 h 156"/>
                  <a:gd name="T2" fmla="*/ 112 w 138"/>
                  <a:gd name="T3" fmla="*/ 133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3 h 156"/>
                  <a:gd name="T10" fmla="*/ 77 w 138"/>
                  <a:gd name="T11" fmla="*/ 0 h 156"/>
                  <a:gd name="T12" fmla="*/ 138 w 138"/>
                  <a:gd name="T13" fmla="*/ 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2"/>
                    </a:move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6"/>
                      <a:pt x="0" y="63"/>
                    </a:cubicBezTo>
                    <a:cubicBezTo>
                      <a:pt x="0" y="29"/>
                      <a:pt x="40" y="11"/>
                      <a:pt x="77" y="0"/>
                    </a:cubicBezTo>
                    <a:cubicBezTo>
                      <a:pt x="88" y="23"/>
                      <a:pt x="111" y="40"/>
                      <a:pt x="138" y="4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56"/>
              <p:cNvSpPr/>
              <p:nvPr/>
            </p:nvSpPr>
            <p:spPr bwMode="auto">
              <a:xfrm>
                <a:off x="6199188" y="2232025"/>
                <a:ext cx="1270000" cy="1431925"/>
              </a:xfrm>
              <a:custGeom>
                <a:avLst/>
                <a:gdLst>
                  <a:gd name="T0" fmla="*/ 61 w 338"/>
                  <a:gd name="T1" fmla="*/ 324 h 381"/>
                  <a:gd name="T2" fmla="*/ 0 w 338"/>
                  <a:gd name="T3" fmla="*/ 101 h 381"/>
                  <a:gd name="T4" fmla="*/ 147 w 338"/>
                  <a:gd name="T5" fmla="*/ 0 h 381"/>
                  <a:gd name="T6" fmla="*/ 338 w 338"/>
                  <a:gd name="T7" fmla="*/ 153 h 381"/>
                  <a:gd name="T8" fmla="*/ 338 w 338"/>
                  <a:gd name="T9" fmla="*/ 381 h 381"/>
                  <a:gd name="T10" fmla="*/ 24 w 338"/>
                  <a:gd name="T11" fmla="*/ 381 h 381"/>
                  <a:gd name="T12" fmla="*/ 61 w 338"/>
                  <a:gd name="T13" fmla="*/ 32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381">
                    <a:moveTo>
                      <a:pt x="61" y="324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65" y="96"/>
                      <a:pt x="120" y="56"/>
                      <a:pt x="147" y="0"/>
                    </a:cubicBezTo>
                    <a:cubicBezTo>
                      <a:pt x="240" y="25"/>
                      <a:pt x="338" y="71"/>
                      <a:pt x="338" y="153"/>
                    </a:cubicBezTo>
                    <a:cubicBezTo>
                      <a:pt x="338" y="307"/>
                      <a:pt x="338" y="381"/>
                      <a:pt x="338" y="381"/>
                    </a:cubicBezTo>
                    <a:cubicBezTo>
                      <a:pt x="24" y="381"/>
                      <a:pt x="24" y="381"/>
                      <a:pt x="24" y="381"/>
                    </a:cubicBezTo>
                    <a:lnTo>
                      <a:pt x="61" y="324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57"/>
              <p:cNvSpPr/>
              <p:nvPr/>
            </p:nvSpPr>
            <p:spPr bwMode="auto">
              <a:xfrm>
                <a:off x="6154738" y="5426075"/>
                <a:ext cx="517525" cy="582613"/>
              </a:xfrm>
              <a:custGeom>
                <a:avLst/>
                <a:gdLst>
                  <a:gd name="T0" fmla="*/ 138 w 138"/>
                  <a:gd name="T1" fmla="*/ 62 h 155"/>
                  <a:gd name="T2" fmla="*/ 138 w 138"/>
                  <a:gd name="T3" fmla="*/ 155 h 155"/>
                  <a:gd name="T4" fmla="*/ 10 w 138"/>
                  <a:gd name="T5" fmla="*/ 155 h 155"/>
                  <a:gd name="T6" fmla="*/ 25 w 138"/>
                  <a:gd name="T7" fmla="*/ 132 h 155"/>
                  <a:gd name="T8" fmla="*/ 0 w 138"/>
                  <a:gd name="T9" fmla="*/ 41 h 155"/>
                  <a:gd name="T10" fmla="*/ 60 w 138"/>
                  <a:gd name="T11" fmla="*/ 0 h 155"/>
                  <a:gd name="T12" fmla="*/ 138 w 138"/>
                  <a:gd name="T13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5">
                    <a:moveTo>
                      <a:pt x="138" y="62"/>
                    </a:moveTo>
                    <a:cubicBezTo>
                      <a:pt x="138" y="125"/>
                      <a:pt x="138" y="155"/>
                      <a:pt x="138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58"/>
              <p:cNvSpPr>
                <a:spLocks noEditPoints="1"/>
              </p:cNvSpPr>
              <p:nvPr/>
            </p:nvSpPr>
            <p:spPr bwMode="auto">
              <a:xfrm>
                <a:off x="5395913" y="841375"/>
                <a:ext cx="1479550" cy="1481138"/>
              </a:xfrm>
              <a:custGeom>
                <a:avLst/>
                <a:gdLst>
                  <a:gd name="T0" fmla="*/ 197 w 394"/>
                  <a:gd name="T1" fmla="*/ 0 h 394"/>
                  <a:gd name="T2" fmla="*/ 394 w 394"/>
                  <a:gd name="T3" fmla="*/ 197 h 394"/>
                  <a:gd name="T4" fmla="*/ 197 w 394"/>
                  <a:gd name="T5" fmla="*/ 394 h 394"/>
                  <a:gd name="T6" fmla="*/ 0 w 394"/>
                  <a:gd name="T7" fmla="*/ 197 h 394"/>
                  <a:gd name="T8" fmla="*/ 197 w 394"/>
                  <a:gd name="T9" fmla="*/ 0 h 394"/>
                  <a:gd name="T10" fmla="*/ 359 w 394"/>
                  <a:gd name="T11" fmla="*/ 190 h 394"/>
                  <a:gd name="T12" fmla="*/ 307 w 394"/>
                  <a:gd name="T13" fmla="*/ 79 h 394"/>
                  <a:gd name="T14" fmla="*/ 321 w 394"/>
                  <a:gd name="T15" fmla="*/ 157 h 394"/>
                  <a:gd name="T16" fmla="*/ 235 w 394"/>
                  <a:gd name="T17" fmla="*/ 331 h 394"/>
                  <a:gd name="T18" fmla="*/ 359 w 394"/>
                  <a:gd name="T19" fmla="*/ 19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4" h="394">
                    <a:moveTo>
                      <a:pt x="197" y="0"/>
                    </a:moveTo>
                    <a:cubicBezTo>
                      <a:pt x="306" y="0"/>
                      <a:pt x="394" y="88"/>
                      <a:pt x="394" y="197"/>
                    </a:cubicBezTo>
                    <a:cubicBezTo>
                      <a:pt x="394" y="306"/>
                      <a:pt x="306" y="394"/>
                      <a:pt x="197" y="394"/>
                    </a:cubicBezTo>
                    <a:cubicBezTo>
                      <a:pt x="88" y="394"/>
                      <a:pt x="0" y="306"/>
                      <a:pt x="0" y="197"/>
                    </a:cubicBezTo>
                    <a:cubicBezTo>
                      <a:pt x="0" y="88"/>
                      <a:pt x="88" y="0"/>
                      <a:pt x="197" y="0"/>
                    </a:cubicBezTo>
                    <a:close/>
                    <a:moveTo>
                      <a:pt x="359" y="190"/>
                    </a:moveTo>
                    <a:cubicBezTo>
                      <a:pt x="359" y="145"/>
                      <a:pt x="339" y="105"/>
                      <a:pt x="307" y="79"/>
                    </a:cubicBezTo>
                    <a:cubicBezTo>
                      <a:pt x="316" y="103"/>
                      <a:pt x="321" y="130"/>
                      <a:pt x="321" y="157"/>
                    </a:cubicBezTo>
                    <a:cubicBezTo>
                      <a:pt x="321" y="228"/>
                      <a:pt x="287" y="291"/>
                      <a:pt x="235" y="331"/>
                    </a:cubicBezTo>
                    <a:cubicBezTo>
                      <a:pt x="305" y="322"/>
                      <a:pt x="359" y="262"/>
                      <a:pt x="359" y="19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59"/>
              <p:cNvSpPr/>
              <p:nvPr/>
            </p:nvSpPr>
            <p:spPr bwMode="auto">
              <a:xfrm>
                <a:off x="5594351" y="5426075"/>
                <a:ext cx="522288" cy="582613"/>
              </a:xfrm>
              <a:custGeom>
                <a:avLst/>
                <a:gdLst>
                  <a:gd name="T0" fmla="*/ 139 w 139"/>
                  <a:gd name="T1" fmla="*/ 41 h 155"/>
                  <a:gd name="T2" fmla="*/ 113 w 139"/>
                  <a:gd name="T3" fmla="*/ 132 h 155"/>
                  <a:gd name="T4" fmla="*/ 129 w 139"/>
                  <a:gd name="T5" fmla="*/ 155 h 155"/>
                  <a:gd name="T6" fmla="*/ 0 w 139"/>
                  <a:gd name="T7" fmla="*/ 155 h 155"/>
                  <a:gd name="T8" fmla="*/ 0 w 139"/>
                  <a:gd name="T9" fmla="*/ 62 h 155"/>
                  <a:gd name="T10" fmla="*/ 78 w 139"/>
                  <a:gd name="T11" fmla="*/ 0 h 155"/>
                  <a:gd name="T12" fmla="*/ 139 w 139"/>
                  <a:gd name="T13" fmla="*/ 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55">
                    <a:moveTo>
                      <a:pt x="139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25"/>
                      <a:pt x="0" y="62"/>
                    </a:cubicBezTo>
                    <a:cubicBezTo>
                      <a:pt x="0" y="29"/>
                      <a:pt x="41" y="10"/>
                      <a:pt x="78" y="0"/>
                    </a:cubicBezTo>
                    <a:cubicBezTo>
                      <a:pt x="89" y="23"/>
                      <a:pt x="112" y="39"/>
                      <a:pt x="139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60"/>
              <p:cNvSpPr>
                <a:spLocks noEditPoints="1"/>
              </p:cNvSpPr>
              <p:nvPr/>
            </p:nvSpPr>
            <p:spPr bwMode="auto">
              <a:xfrm>
                <a:off x="5827713" y="4859338"/>
                <a:ext cx="601663" cy="601663"/>
              </a:xfrm>
              <a:custGeom>
                <a:avLst/>
                <a:gdLst>
                  <a:gd name="T0" fmla="*/ 95 w 160"/>
                  <a:gd name="T1" fmla="*/ 135 h 160"/>
                  <a:gd name="T2" fmla="*/ 146 w 160"/>
                  <a:gd name="T3" fmla="*/ 77 h 160"/>
                  <a:gd name="T4" fmla="*/ 125 w 160"/>
                  <a:gd name="T5" fmla="*/ 32 h 160"/>
                  <a:gd name="T6" fmla="*/ 130 w 160"/>
                  <a:gd name="T7" fmla="*/ 64 h 160"/>
                  <a:gd name="T8" fmla="*/ 95 w 160"/>
                  <a:gd name="T9" fmla="*/ 135 h 160"/>
                  <a:gd name="T10" fmla="*/ 160 w 160"/>
                  <a:gd name="T11" fmla="*/ 80 h 160"/>
                  <a:gd name="T12" fmla="*/ 80 w 160"/>
                  <a:gd name="T13" fmla="*/ 160 h 160"/>
                  <a:gd name="T14" fmla="*/ 0 w 160"/>
                  <a:gd name="T15" fmla="*/ 80 h 160"/>
                  <a:gd name="T16" fmla="*/ 80 w 160"/>
                  <a:gd name="T17" fmla="*/ 0 h 160"/>
                  <a:gd name="T18" fmla="*/ 160 w 160"/>
                  <a:gd name="T19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60">
                    <a:moveTo>
                      <a:pt x="95" y="135"/>
                    </a:move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8" y="42"/>
                      <a:pt x="130" y="53"/>
                      <a:pt x="130" y="64"/>
                    </a:cubicBezTo>
                    <a:cubicBezTo>
                      <a:pt x="130" y="93"/>
                      <a:pt x="117" y="119"/>
                      <a:pt x="95" y="135"/>
                    </a:cubicBezTo>
                    <a:close/>
                    <a:moveTo>
                      <a:pt x="160" y="80"/>
                    </a:move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4" y="0"/>
                      <a:pt x="160" y="36"/>
                      <a:pt x="160" y="8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61"/>
              <p:cNvSpPr/>
              <p:nvPr/>
            </p:nvSpPr>
            <p:spPr bwMode="auto">
              <a:xfrm>
                <a:off x="4830763" y="2232025"/>
                <a:ext cx="1274763" cy="1431925"/>
              </a:xfrm>
              <a:custGeom>
                <a:avLst/>
                <a:gdLst>
                  <a:gd name="T0" fmla="*/ 0 w 339"/>
                  <a:gd name="T1" fmla="*/ 381 h 381"/>
                  <a:gd name="T2" fmla="*/ 0 w 339"/>
                  <a:gd name="T3" fmla="*/ 153 h 381"/>
                  <a:gd name="T4" fmla="*/ 191 w 339"/>
                  <a:gd name="T5" fmla="*/ 0 h 381"/>
                  <a:gd name="T6" fmla="*/ 339 w 339"/>
                  <a:gd name="T7" fmla="*/ 101 h 381"/>
                  <a:gd name="T8" fmla="*/ 277 w 339"/>
                  <a:gd name="T9" fmla="*/ 324 h 381"/>
                  <a:gd name="T10" fmla="*/ 314 w 339"/>
                  <a:gd name="T11" fmla="*/ 381 h 381"/>
                  <a:gd name="T12" fmla="*/ 0 w 339"/>
                  <a:gd name="T13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81">
                    <a:moveTo>
                      <a:pt x="0" y="381"/>
                    </a:moveTo>
                    <a:cubicBezTo>
                      <a:pt x="0" y="381"/>
                      <a:pt x="0" y="307"/>
                      <a:pt x="0" y="153"/>
                    </a:cubicBezTo>
                    <a:cubicBezTo>
                      <a:pt x="0" y="71"/>
                      <a:pt x="98" y="25"/>
                      <a:pt x="191" y="0"/>
                    </a:cubicBezTo>
                    <a:cubicBezTo>
                      <a:pt x="218" y="56"/>
                      <a:pt x="273" y="96"/>
                      <a:pt x="339" y="101"/>
                    </a:cubicBezTo>
                    <a:cubicBezTo>
                      <a:pt x="277" y="324"/>
                      <a:pt x="277" y="324"/>
                      <a:pt x="277" y="324"/>
                    </a:cubicBezTo>
                    <a:cubicBezTo>
                      <a:pt x="314" y="381"/>
                      <a:pt x="314" y="381"/>
                      <a:pt x="314" y="381"/>
                    </a:cubicBez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62"/>
              <p:cNvSpPr/>
              <p:nvPr/>
            </p:nvSpPr>
            <p:spPr bwMode="auto">
              <a:xfrm>
                <a:off x="4162426" y="5434013"/>
                <a:ext cx="519113" cy="585788"/>
              </a:xfrm>
              <a:custGeom>
                <a:avLst/>
                <a:gdLst>
                  <a:gd name="T0" fmla="*/ 138 w 138"/>
                  <a:gd name="T1" fmla="*/ 62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2 h 156"/>
                  <a:gd name="T8" fmla="*/ 0 w 138"/>
                  <a:gd name="T9" fmla="*/ 41 h 156"/>
                  <a:gd name="T10" fmla="*/ 60 w 138"/>
                  <a:gd name="T11" fmla="*/ 0 h 156"/>
                  <a:gd name="T12" fmla="*/ 138 w 138"/>
                  <a:gd name="T13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2"/>
                    </a:moveTo>
                    <a:cubicBezTo>
                      <a:pt x="138" y="125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63"/>
              <p:cNvSpPr>
                <a:spLocks noEditPoints="1"/>
              </p:cNvSpPr>
              <p:nvPr/>
            </p:nvSpPr>
            <p:spPr bwMode="auto">
              <a:xfrm>
                <a:off x="3832226" y="4867275"/>
                <a:ext cx="604838" cy="604838"/>
              </a:xfrm>
              <a:custGeom>
                <a:avLst/>
                <a:gdLst>
                  <a:gd name="T0" fmla="*/ 147 w 161"/>
                  <a:gd name="T1" fmla="*/ 78 h 161"/>
                  <a:gd name="T2" fmla="*/ 126 w 161"/>
                  <a:gd name="T3" fmla="*/ 32 h 161"/>
                  <a:gd name="T4" fmla="*/ 131 w 161"/>
                  <a:gd name="T5" fmla="*/ 64 h 161"/>
                  <a:gd name="T6" fmla="*/ 96 w 161"/>
                  <a:gd name="T7" fmla="*/ 135 h 161"/>
                  <a:gd name="T8" fmla="*/ 147 w 161"/>
                  <a:gd name="T9" fmla="*/ 78 h 161"/>
                  <a:gd name="T10" fmla="*/ 81 w 161"/>
                  <a:gd name="T11" fmla="*/ 0 h 161"/>
                  <a:gd name="T12" fmla="*/ 161 w 161"/>
                  <a:gd name="T13" fmla="*/ 80 h 161"/>
                  <a:gd name="T14" fmla="*/ 81 w 161"/>
                  <a:gd name="T15" fmla="*/ 161 h 161"/>
                  <a:gd name="T16" fmla="*/ 0 w 161"/>
                  <a:gd name="T17" fmla="*/ 80 h 161"/>
                  <a:gd name="T18" fmla="*/ 81 w 161"/>
                  <a:gd name="T1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7" y="78"/>
                    </a:moveTo>
                    <a:cubicBezTo>
                      <a:pt x="147" y="59"/>
                      <a:pt x="139" y="43"/>
                      <a:pt x="126" y="32"/>
                    </a:cubicBezTo>
                    <a:cubicBezTo>
                      <a:pt x="129" y="42"/>
                      <a:pt x="131" y="53"/>
                      <a:pt x="131" y="64"/>
                    </a:cubicBezTo>
                    <a:cubicBezTo>
                      <a:pt x="131" y="93"/>
                      <a:pt x="118" y="119"/>
                      <a:pt x="96" y="135"/>
                    </a:cubicBezTo>
                    <a:cubicBezTo>
                      <a:pt x="125" y="132"/>
                      <a:pt x="147" y="107"/>
                      <a:pt x="147" y="78"/>
                    </a:cubicBezTo>
                    <a:close/>
                    <a:moveTo>
                      <a:pt x="81" y="0"/>
                    </a:move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1" y="161"/>
                    </a:cubicBez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1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64"/>
              <p:cNvSpPr/>
              <p:nvPr/>
            </p:nvSpPr>
            <p:spPr bwMode="auto">
              <a:xfrm>
                <a:off x="3602038" y="5434013"/>
                <a:ext cx="519113" cy="585788"/>
              </a:xfrm>
              <a:custGeom>
                <a:avLst/>
                <a:gdLst>
                  <a:gd name="T0" fmla="*/ 138 w 138"/>
                  <a:gd name="T1" fmla="*/ 41 h 156"/>
                  <a:gd name="T2" fmla="*/ 113 w 138"/>
                  <a:gd name="T3" fmla="*/ 132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2 h 156"/>
                  <a:gd name="T10" fmla="*/ 78 w 138"/>
                  <a:gd name="T11" fmla="*/ 0 h 156"/>
                  <a:gd name="T12" fmla="*/ 138 w 138"/>
                  <a:gd name="T13" fmla="*/ 4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5"/>
                      <a:pt x="0" y="62"/>
                    </a:cubicBezTo>
                    <a:cubicBezTo>
                      <a:pt x="0" y="29"/>
                      <a:pt x="40" y="10"/>
                      <a:pt x="78" y="0"/>
                    </a:cubicBezTo>
                    <a:cubicBezTo>
                      <a:pt x="89" y="23"/>
                      <a:pt x="112" y="39"/>
                      <a:pt x="138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7" name="矩形 126"/>
          <p:cNvSpPr/>
          <p:nvPr/>
        </p:nvSpPr>
        <p:spPr>
          <a:xfrm>
            <a:off x="6284376" y="2328779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表達能力</a:t>
            </a:r>
            <a:endParaRPr lang="zh-CN" altLang="en-US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5420278" y="3427342"/>
            <a:ext cx="834492" cy="834492"/>
            <a:chOff x="8522033" y="3429000"/>
            <a:chExt cx="834492" cy="83449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8522033" y="3429000"/>
              <a:ext cx="834492" cy="834492"/>
              <a:chOff x="1705099" y="2564904"/>
              <a:chExt cx="1800200" cy="1800200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8751897" y="3624839"/>
              <a:ext cx="444667" cy="442813"/>
              <a:chOff x="3632200" y="998538"/>
              <a:chExt cx="4949826" cy="4929188"/>
            </a:xfrm>
            <a:solidFill>
              <a:srgbClr val="0070C0"/>
            </a:solidFill>
          </p:grpSpPr>
          <p:sp>
            <p:nvSpPr>
              <p:cNvPr id="132" name="Rectangle 94"/>
              <p:cNvSpPr>
                <a:spLocks noChangeArrowheads="1"/>
              </p:cNvSpPr>
              <p:nvPr/>
            </p:nvSpPr>
            <p:spPr bwMode="auto">
              <a:xfrm>
                <a:off x="3632200" y="4795838"/>
                <a:ext cx="615950" cy="1000125"/>
              </a:xfrm>
              <a:prstGeom prst="rect">
                <a:avLst/>
              </a:pr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95"/>
              <p:cNvSpPr>
                <a:spLocks noEditPoints="1"/>
              </p:cNvSpPr>
              <p:nvPr/>
            </p:nvSpPr>
            <p:spPr bwMode="auto">
              <a:xfrm>
                <a:off x="4451350" y="2814638"/>
                <a:ext cx="1409700" cy="1409700"/>
              </a:xfrm>
              <a:custGeom>
                <a:avLst/>
                <a:gdLst>
                  <a:gd name="T0" fmla="*/ 20 w 375"/>
                  <a:gd name="T1" fmla="*/ 187 h 375"/>
                  <a:gd name="T2" fmla="*/ 188 w 375"/>
                  <a:gd name="T3" fmla="*/ 20 h 375"/>
                  <a:gd name="T4" fmla="*/ 356 w 375"/>
                  <a:gd name="T5" fmla="*/ 187 h 375"/>
                  <a:gd name="T6" fmla="*/ 188 w 375"/>
                  <a:gd name="T7" fmla="*/ 355 h 375"/>
                  <a:gd name="T8" fmla="*/ 20 w 375"/>
                  <a:gd name="T9" fmla="*/ 187 h 375"/>
                  <a:gd name="T10" fmla="*/ 188 w 375"/>
                  <a:gd name="T11" fmla="*/ 0 h 375"/>
                  <a:gd name="T12" fmla="*/ 0 w 375"/>
                  <a:gd name="T13" fmla="*/ 187 h 375"/>
                  <a:gd name="T14" fmla="*/ 188 w 375"/>
                  <a:gd name="T15" fmla="*/ 375 h 375"/>
                  <a:gd name="T16" fmla="*/ 375 w 375"/>
                  <a:gd name="T17" fmla="*/ 187 h 375"/>
                  <a:gd name="T18" fmla="*/ 188 w 375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5">
                    <a:moveTo>
                      <a:pt x="20" y="187"/>
                    </a:moveTo>
                    <a:cubicBezTo>
                      <a:pt x="20" y="95"/>
                      <a:pt x="95" y="20"/>
                      <a:pt x="188" y="20"/>
                    </a:cubicBezTo>
                    <a:cubicBezTo>
                      <a:pt x="280" y="20"/>
                      <a:pt x="356" y="95"/>
                      <a:pt x="356" y="187"/>
                    </a:cubicBezTo>
                    <a:cubicBezTo>
                      <a:pt x="356" y="280"/>
                      <a:pt x="280" y="355"/>
                      <a:pt x="188" y="355"/>
                    </a:cubicBezTo>
                    <a:cubicBezTo>
                      <a:pt x="95" y="355"/>
                      <a:pt x="20" y="280"/>
                      <a:pt x="20" y="187"/>
                    </a:cubicBezTo>
                    <a:close/>
                    <a:moveTo>
                      <a:pt x="188" y="0"/>
                    </a:moveTo>
                    <a:cubicBezTo>
                      <a:pt x="84" y="0"/>
                      <a:pt x="0" y="84"/>
                      <a:pt x="0" y="187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91" y="375"/>
                      <a:pt x="375" y="291"/>
                      <a:pt x="375" y="187"/>
                    </a:cubicBezTo>
                    <a:cubicBezTo>
                      <a:pt x="375" y="84"/>
                      <a:pt x="291" y="0"/>
                      <a:pt x="188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96"/>
              <p:cNvSpPr/>
              <p:nvPr/>
            </p:nvSpPr>
            <p:spPr bwMode="auto">
              <a:xfrm>
                <a:off x="4737100" y="3438526"/>
                <a:ext cx="406400" cy="455613"/>
              </a:xfrm>
              <a:custGeom>
                <a:avLst/>
                <a:gdLst>
                  <a:gd name="T0" fmla="*/ 88 w 108"/>
                  <a:gd name="T1" fmla="*/ 103 h 121"/>
                  <a:gd name="T2" fmla="*/ 108 w 108"/>
                  <a:gd name="T3" fmla="*/ 32 h 121"/>
                  <a:gd name="T4" fmla="*/ 61 w 108"/>
                  <a:gd name="T5" fmla="*/ 0 h 121"/>
                  <a:gd name="T6" fmla="*/ 0 w 108"/>
                  <a:gd name="T7" fmla="*/ 48 h 121"/>
                  <a:gd name="T8" fmla="*/ 0 w 108"/>
                  <a:gd name="T9" fmla="*/ 121 h 121"/>
                  <a:gd name="T10" fmla="*/ 100 w 108"/>
                  <a:gd name="T11" fmla="*/ 121 h 121"/>
                  <a:gd name="T12" fmla="*/ 88 w 108"/>
                  <a:gd name="T13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1">
                    <a:moveTo>
                      <a:pt x="88" y="103"/>
                    </a:moveTo>
                    <a:cubicBezTo>
                      <a:pt x="108" y="32"/>
                      <a:pt x="108" y="32"/>
                      <a:pt x="108" y="32"/>
                    </a:cubicBezTo>
                    <a:cubicBezTo>
                      <a:pt x="87" y="31"/>
                      <a:pt x="69" y="18"/>
                      <a:pt x="61" y="0"/>
                    </a:cubicBezTo>
                    <a:cubicBezTo>
                      <a:pt x="31" y="8"/>
                      <a:pt x="0" y="23"/>
                      <a:pt x="0" y="48"/>
                    </a:cubicBezTo>
                    <a:cubicBezTo>
                      <a:pt x="0" y="97"/>
                      <a:pt x="0" y="121"/>
                      <a:pt x="0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lnTo>
                      <a:pt x="88" y="103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97"/>
              <p:cNvSpPr/>
              <p:nvPr/>
            </p:nvSpPr>
            <p:spPr bwMode="auto">
              <a:xfrm>
                <a:off x="4335463" y="4067176"/>
                <a:ext cx="4246563" cy="1860550"/>
              </a:xfrm>
              <a:custGeom>
                <a:avLst/>
                <a:gdLst>
                  <a:gd name="T0" fmla="*/ 1102 w 1130"/>
                  <a:gd name="T1" fmla="*/ 108 h 495"/>
                  <a:gd name="T2" fmla="*/ 1120 w 1130"/>
                  <a:gd name="T3" fmla="*/ 34 h 495"/>
                  <a:gd name="T4" fmla="*/ 1042 w 1130"/>
                  <a:gd name="T5" fmla="*/ 36 h 495"/>
                  <a:gd name="T6" fmla="*/ 962 w 1130"/>
                  <a:gd name="T7" fmla="*/ 171 h 495"/>
                  <a:gd name="T8" fmla="*/ 775 w 1130"/>
                  <a:gd name="T9" fmla="*/ 275 h 495"/>
                  <a:gd name="T10" fmla="*/ 587 w 1130"/>
                  <a:gd name="T11" fmla="*/ 275 h 495"/>
                  <a:gd name="T12" fmla="*/ 479 w 1130"/>
                  <a:gd name="T13" fmla="*/ 223 h 495"/>
                  <a:gd name="T14" fmla="*/ 611 w 1130"/>
                  <a:gd name="T15" fmla="*/ 223 h 495"/>
                  <a:gd name="T16" fmla="*/ 715 w 1130"/>
                  <a:gd name="T17" fmla="*/ 152 h 495"/>
                  <a:gd name="T18" fmla="*/ 639 w 1130"/>
                  <a:gd name="T19" fmla="*/ 108 h 495"/>
                  <a:gd name="T20" fmla="*/ 575 w 1130"/>
                  <a:gd name="T21" fmla="*/ 108 h 495"/>
                  <a:gd name="T22" fmla="*/ 386 w 1130"/>
                  <a:gd name="T23" fmla="*/ 108 h 495"/>
                  <a:gd name="T24" fmla="*/ 310 w 1130"/>
                  <a:gd name="T25" fmla="*/ 128 h 495"/>
                  <a:gd name="T26" fmla="*/ 159 w 1130"/>
                  <a:gd name="T27" fmla="*/ 195 h 495"/>
                  <a:gd name="T28" fmla="*/ 53 w 1130"/>
                  <a:gd name="T29" fmla="*/ 215 h 495"/>
                  <a:gd name="T30" fmla="*/ 0 w 1130"/>
                  <a:gd name="T31" fmla="*/ 215 h 495"/>
                  <a:gd name="T32" fmla="*/ 0 w 1130"/>
                  <a:gd name="T33" fmla="*/ 435 h 495"/>
                  <a:gd name="T34" fmla="*/ 282 w 1130"/>
                  <a:gd name="T35" fmla="*/ 463 h 495"/>
                  <a:gd name="T36" fmla="*/ 641 w 1130"/>
                  <a:gd name="T37" fmla="*/ 463 h 495"/>
                  <a:gd name="T38" fmla="*/ 858 w 1130"/>
                  <a:gd name="T39" fmla="*/ 379 h 495"/>
                  <a:gd name="T40" fmla="*/ 1030 w 1130"/>
                  <a:gd name="T41" fmla="*/ 247 h 495"/>
                  <a:gd name="T42" fmla="*/ 1102 w 1130"/>
                  <a:gd name="T43" fmla="*/ 10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0" h="495">
                    <a:moveTo>
                      <a:pt x="1102" y="108"/>
                    </a:moveTo>
                    <a:cubicBezTo>
                      <a:pt x="1111" y="89"/>
                      <a:pt x="1130" y="54"/>
                      <a:pt x="1120" y="34"/>
                    </a:cubicBezTo>
                    <a:cubicBezTo>
                      <a:pt x="1105" y="0"/>
                      <a:pt x="1063" y="13"/>
                      <a:pt x="1042" y="36"/>
                    </a:cubicBezTo>
                    <a:cubicBezTo>
                      <a:pt x="962" y="171"/>
                      <a:pt x="962" y="171"/>
                      <a:pt x="962" y="171"/>
                    </a:cubicBezTo>
                    <a:cubicBezTo>
                      <a:pt x="775" y="275"/>
                      <a:pt x="775" y="275"/>
                      <a:pt x="775" y="275"/>
                    </a:cubicBezTo>
                    <a:cubicBezTo>
                      <a:pt x="775" y="275"/>
                      <a:pt x="667" y="275"/>
                      <a:pt x="587" y="275"/>
                    </a:cubicBezTo>
                    <a:cubicBezTo>
                      <a:pt x="507" y="275"/>
                      <a:pt x="479" y="223"/>
                      <a:pt x="479" y="223"/>
                    </a:cubicBezTo>
                    <a:cubicBezTo>
                      <a:pt x="479" y="223"/>
                      <a:pt x="531" y="223"/>
                      <a:pt x="611" y="223"/>
                    </a:cubicBezTo>
                    <a:cubicBezTo>
                      <a:pt x="691" y="223"/>
                      <a:pt x="715" y="207"/>
                      <a:pt x="715" y="152"/>
                    </a:cubicBezTo>
                    <a:cubicBezTo>
                      <a:pt x="715" y="96"/>
                      <a:pt x="639" y="108"/>
                      <a:pt x="639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435" y="108"/>
                      <a:pt x="386" y="108"/>
                    </a:cubicBezTo>
                    <a:cubicBezTo>
                      <a:pt x="338" y="108"/>
                      <a:pt x="310" y="128"/>
                      <a:pt x="310" y="128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59" y="195"/>
                      <a:pt x="107" y="215"/>
                      <a:pt x="53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213" y="443"/>
                      <a:pt x="282" y="463"/>
                    </a:cubicBezTo>
                    <a:cubicBezTo>
                      <a:pt x="282" y="463"/>
                      <a:pt x="448" y="495"/>
                      <a:pt x="641" y="463"/>
                    </a:cubicBezTo>
                    <a:cubicBezTo>
                      <a:pt x="707" y="452"/>
                      <a:pt x="858" y="379"/>
                      <a:pt x="858" y="379"/>
                    </a:cubicBezTo>
                    <a:cubicBezTo>
                      <a:pt x="1030" y="247"/>
                      <a:pt x="1030" y="247"/>
                      <a:pt x="1030" y="247"/>
                    </a:cubicBezTo>
                    <a:cubicBezTo>
                      <a:pt x="1030" y="247"/>
                      <a:pt x="1066" y="184"/>
                      <a:pt x="1102" y="108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98"/>
              <p:cNvSpPr>
                <a:spLocks noEditPoints="1"/>
              </p:cNvSpPr>
              <p:nvPr/>
            </p:nvSpPr>
            <p:spPr bwMode="auto">
              <a:xfrm>
                <a:off x="4924425" y="2998788"/>
                <a:ext cx="469900" cy="469900"/>
              </a:xfrm>
              <a:custGeom>
                <a:avLst/>
                <a:gdLst>
                  <a:gd name="T0" fmla="*/ 24 w 125"/>
                  <a:gd name="T1" fmla="*/ 50 h 125"/>
                  <a:gd name="T2" fmla="*/ 51 w 125"/>
                  <a:gd name="T3" fmla="*/ 105 h 125"/>
                  <a:gd name="T4" fmla="*/ 12 w 125"/>
                  <a:gd name="T5" fmla="*/ 60 h 125"/>
                  <a:gd name="T6" fmla="*/ 28 w 125"/>
                  <a:gd name="T7" fmla="*/ 25 h 125"/>
                  <a:gd name="T8" fmla="*/ 24 w 125"/>
                  <a:gd name="T9" fmla="*/ 50 h 125"/>
                  <a:gd name="T10" fmla="*/ 125 w 125"/>
                  <a:gd name="T11" fmla="*/ 62 h 125"/>
                  <a:gd name="T12" fmla="*/ 63 w 125"/>
                  <a:gd name="T13" fmla="*/ 0 h 125"/>
                  <a:gd name="T14" fmla="*/ 0 w 125"/>
                  <a:gd name="T15" fmla="*/ 62 h 125"/>
                  <a:gd name="T16" fmla="*/ 63 w 125"/>
                  <a:gd name="T17" fmla="*/ 125 h 125"/>
                  <a:gd name="T18" fmla="*/ 125 w 125"/>
                  <a:gd name="T19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25">
                    <a:moveTo>
                      <a:pt x="24" y="50"/>
                    </a:moveTo>
                    <a:cubicBezTo>
                      <a:pt x="24" y="72"/>
                      <a:pt x="34" y="92"/>
                      <a:pt x="51" y="105"/>
                    </a:cubicBezTo>
                    <a:cubicBezTo>
                      <a:pt x="29" y="102"/>
                      <a:pt x="12" y="83"/>
                      <a:pt x="12" y="60"/>
                    </a:cubicBezTo>
                    <a:cubicBezTo>
                      <a:pt x="12" y="46"/>
                      <a:pt x="18" y="33"/>
                      <a:pt x="28" y="25"/>
                    </a:cubicBezTo>
                    <a:cubicBezTo>
                      <a:pt x="25" y="33"/>
                      <a:pt x="24" y="41"/>
                      <a:pt x="24" y="50"/>
                    </a:cubicBezTo>
                    <a:close/>
                    <a:moveTo>
                      <a:pt x="125" y="62"/>
                    </a:moveTo>
                    <a:cubicBezTo>
                      <a:pt x="125" y="28"/>
                      <a:pt x="97" y="0"/>
                      <a:pt x="63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2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99"/>
              <p:cNvSpPr/>
              <p:nvPr/>
            </p:nvSpPr>
            <p:spPr bwMode="auto">
              <a:xfrm>
                <a:off x="5173663" y="3438526"/>
                <a:ext cx="401638" cy="455613"/>
              </a:xfrm>
              <a:custGeom>
                <a:avLst/>
                <a:gdLst>
                  <a:gd name="T0" fmla="*/ 46 w 107"/>
                  <a:gd name="T1" fmla="*/ 0 h 121"/>
                  <a:gd name="T2" fmla="*/ 0 w 107"/>
                  <a:gd name="T3" fmla="*/ 32 h 121"/>
                  <a:gd name="T4" fmla="*/ 19 w 107"/>
                  <a:gd name="T5" fmla="*/ 103 h 121"/>
                  <a:gd name="T6" fmla="*/ 7 w 107"/>
                  <a:gd name="T7" fmla="*/ 121 h 121"/>
                  <a:gd name="T8" fmla="*/ 107 w 107"/>
                  <a:gd name="T9" fmla="*/ 121 h 121"/>
                  <a:gd name="T10" fmla="*/ 107 w 107"/>
                  <a:gd name="T11" fmla="*/ 48 h 121"/>
                  <a:gd name="T12" fmla="*/ 46 w 10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21">
                    <a:moveTo>
                      <a:pt x="46" y="0"/>
                    </a:moveTo>
                    <a:cubicBezTo>
                      <a:pt x="38" y="18"/>
                      <a:pt x="20" y="31"/>
                      <a:pt x="0" y="3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1"/>
                      <a:pt x="107" y="97"/>
                      <a:pt x="107" y="48"/>
                    </a:cubicBezTo>
                    <a:cubicBezTo>
                      <a:pt x="107" y="23"/>
                      <a:pt x="76" y="8"/>
                      <a:pt x="46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00"/>
              <p:cNvSpPr>
                <a:spLocks noEditPoints="1"/>
              </p:cNvSpPr>
              <p:nvPr/>
            </p:nvSpPr>
            <p:spPr bwMode="auto">
              <a:xfrm>
                <a:off x="5751513" y="998538"/>
                <a:ext cx="2093913" cy="2093913"/>
              </a:xfrm>
              <a:custGeom>
                <a:avLst/>
                <a:gdLst>
                  <a:gd name="T0" fmla="*/ 278 w 557"/>
                  <a:gd name="T1" fmla="*/ 557 h 557"/>
                  <a:gd name="T2" fmla="*/ 557 w 557"/>
                  <a:gd name="T3" fmla="*/ 278 h 557"/>
                  <a:gd name="T4" fmla="*/ 278 w 557"/>
                  <a:gd name="T5" fmla="*/ 0 h 557"/>
                  <a:gd name="T6" fmla="*/ 0 w 557"/>
                  <a:gd name="T7" fmla="*/ 278 h 557"/>
                  <a:gd name="T8" fmla="*/ 278 w 557"/>
                  <a:gd name="T9" fmla="*/ 557 h 557"/>
                  <a:gd name="T10" fmla="*/ 278 w 557"/>
                  <a:gd name="T11" fmla="*/ 29 h 557"/>
                  <a:gd name="T12" fmla="*/ 528 w 557"/>
                  <a:gd name="T13" fmla="*/ 278 h 557"/>
                  <a:gd name="T14" fmla="*/ 278 w 557"/>
                  <a:gd name="T15" fmla="*/ 528 h 557"/>
                  <a:gd name="T16" fmla="*/ 29 w 557"/>
                  <a:gd name="T17" fmla="*/ 278 h 557"/>
                  <a:gd name="T18" fmla="*/ 278 w 557"/>
                  <a:gd name="T19" fmla="*/ 29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557">
                    <a:moveTo>
                      <a:pt x="278" y="557"/>
                    </a:moveTo>
                    <a:cubicBezTo>
                      <a:pt x="432" y="557"/>
                      <a:pt x="557" y="432"/>
                      <a:pt x="557" y="278"/>
                    </a:cubicBezTo>
                    <a:cubicBezTo>
                      <a:pt x="557" y="125"/>
                      <a:pt x="432" y="0"/>
                      <a:pt x="278" y="0"/>
                    </a:cubicBezTo>
                    <a:cubicBezTo>
                      <a:pt x="125" y="0"/>
                      <a:pt x="0" y="125"/>
                      <a:pt x="0" y="278"/>
                    </a:cubicBezTo>
                    <a:cubicBezTo>
                      <a:pt x="0" y="432"/>
                      <a:pt x="125" y="557"/>
                      <a:pt x="278" y="557"/>
                    </a:cubicBezTo>
                    <a:close/>
                    <a:moveTo>
                      <a:pt x="278" y="29"/>
                    </a:moveTo>
                    <a:cubicBezTo>
                      <a:pt x="416" y="29"/>
                      <a:pt x="528" y="141"/>
                      <a:pt x="528" y="278"/>
                    </a:cubicBezTo>
                    <a:cubicBezTo>
                      <a:pt x="528" y="416"/>
                      <a:pt x="416" y="528"/>
                      <a:pt x="278" y="528"/>
                    </a:cubicBezTo>
                    <a:cubicBezTo>
                      <a:pt x="141" y="528"/>
                      <a:pt x="29" y="416"/>
                      <a:pt x="29" y="278"/>
                    </a:cubicBezTo>
                    <a:cubicBezTo>
                      <a:pt x="29" y="141"/>
                      <a:pt x="141" y="29"/>
                      <a:pt x="278" y="2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01"/>
              <p:cNvSpPr/>
              <p:nvPr/>
            </p:nvSpPr>
            <p:spPr bwMode="auto">
              <a:xfrm>
                <a:off x="6180138" y="1938338"/>
                <a:ext cx="598488" cy="673100"/>
              </a:xfrm>
              <a:custGeom>
                <a:avLst/>
                <a:gdLst>
                  <a:gd name="T0" fmla="*/ 0 w 159"/>
                  <a:gd name="T1" fmla="*/ 179 h 179"/>
                  <a:gd name="T2" fmla="*/ 147 w 159"/>
                  <a:gd name="T3" fmla="*/ 179 h 179"/>
                  <a:gd name="T4" fmla="*/ 130 w 159"/>
                  <a:gd name="T5" fmla="*/ 152 h 179"/>
                  <a:gd name="T6" fmla="*/ 159 w 159"/>
                  <a:gd name="T7" fmla="*/ 48 h 179"/>
                  <a:gd name="T8" fmla="*/ 90 w 159"/>
                  <a:gd name="T9" fmla="*/ 0 h 179"/>
                  <a:gd name="T10" fmla="*/ 0 w 159"/>
                  <a:gd name="T11" fmla="*/ 72 h 179"/>
                  <a:gd name="T12" fmla="*/ 0 w 159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79">
                    <a:moveTo>
                      <a:pt x="0" y="179"/>
                    </a:move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28" y="45"/>
                      <a:pt x="102" y="27"/>
                      <a:pt x="90" y="0"/>
                    </a:cubicBezTo>
                    <a:cubicBezTo>
                      <a:pt x="46" y="12"/>
                      <a:pt x="0" y="34"/>
                      <a:pt x="0" y="72"/>
                    </a:cubicBezTo>
                    <a:cubicBezTo>
                      <a:pt x="0" y="144"/>
                      <a:pt x="0" y="179"/>
                      <a:pt x="0" y="17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2"/>
              <p:cNvSpPr>
                <a:spLocks noEditPoints="1"/>
              </p:cNvSpPr>
              <p:nvPr/>
            </p:nvSpPr>
            <p:spPr bwMode="auto">
              <a:xfrm>
                <a:off x="6457950" y="1292226"/>
                <a:ext cx="692150" cy="692150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92 w 184"/>
                  <a:gd name="T5" fmla="*/ 0 h 184"/>
                  <a:gd name="T6" fmla="*/ 0 w 184"/>
                  <a:gd name="T7" fmla="*/ 92 h 184"/>
                  <a:gd name="T8" fmla="*/ 92 w 184"/>
                  <a:gd name="T9" fmla="*/ 184 h 184"/>
                  <a:gd name="T10" fmla="*/ 34 w 184"/>
                  <a:gd name="T11" fmla="*/ 73 h 184"/>
                  <a:gd name="T12" fmla="*/ 75 w 184"/>
                  <a:gd name="T13" fmla="*/ 154 h 184"/>
                  <a:gd name="T14" fmla="*/ 17 w 184"/>
                  <a:gd name="T15" fmla="*/ 88 h 184"/>
                  <a:gd name="T16" fmla="*/ 41 w 184"/>
                  <a:gd name="T17" fmla="*/ 37 h 184"/>
                  <a:gd name="T18" fmla="*/ 34 w 184"/>
                  <a:gd name="T19" fmla="*/ 7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4"/>
                      <a:pt x="92" y="184"/>
                    </a:cubicBezTo>
                    <a:close/>
                    <a:moveTo>
                      <a:pt x="34" y="73"/>
                    </a:moveTo>
                    <a:cubicBezTo>
                      <a:pt x="34" y="106"/>
                      <a:pt x="50" y="136"/>
                      <a:pt x="75" y="154"/>
                    </a:cubicBezTo>
                    <a:cubicBezTo>
                      <a:pt x="42" y="150"/>
                      <a:pt x="17" y="122"/>
                      <a:pt x="17" y="88"/>
                    </a:cubicBezTo>
                    <a:cubicBezTo>
                      <a:pt x="17" y="68"/>
                      <a:pt x="26" y="49"/>
                      <a:pt x="41" y="37"/>
                    </a:cubicBezTo>
                    <a:cubicBezTo>
                      <a:pt x="37" y="48"/>
                      <a:pt x="34" y="60"/>
                      <a:pt x="34" y="73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03"/>
              <p:cNvSpPr/>
              <p:nvPr/>
            </p:nvSpPr>
            <p:spPr bwMode="auto">
              <a:xfrm>
                <a:off x="6819900" y="1938338"/>
                <a:ext cx="593725" cy="673100"/>
              </a:xfrm>
              <a:custGeom>
                <a:avLst/>
                <a:gdLst>
                  <a:gd name="T0" fmla="*/ 69 w 158"/>
                  <a:gd name="T1" fmla="*/ 0 h 179"/>
                  <a:gd name="T2" fmla="*/ 0 w 158"/>
                  <a:gd name="T3" fmla="*/ 48 h 179"/>
                  <a:gd name="T4" fmla="*/ 29 w 158"/>
                  <a:gd name="T5" fmla="*/ 152 h 179"/>
                  <a:gd name="T6" fmla="*/ 12 w 158"/>
                  <a:gd name="T7" fmla="*/ 179 h 179"/>
                  <a:gd name="T8" fmla="*/ 158 w 158"/>
                  <a:gd name="T9" fmla="*/ 179 h 179"/>
                  <a:gd name="T10" fmla="*/ 158 w 158"/>
                  <a:gd name="T11" fmla="*/ 72 h 179"/>
                  <a:gd name="T12" fmla="*/ 69 w 158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79">
                    <a:moveTo>
                      <a:pt x="69" y="0"/>
                    </a:moveTo>
                    <a:cubicBezTo>
                      <a:pt x="57" y="27"/>
                      <a:pt x="31" y="45"/>
                      <a:pt x="0" y="48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79"/>
                      <a:pt x="158" y="144"/>
                      <a:pt x="158" y="72"/>
                    </a:cubicBezTo>
                    <a:cubicBezTo>
                      <a:pt x="158" y="34"/>
                      <a:pt x="112" y="12"/>
                      <a:pt x="69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04"/>
              <p:cNvSpPr/>
              <p:nvPr/>
            </p:nvSpPr>
            <p:spPr bwMode="auto">
              <a:xfrm>
                <a:off x="7037388" y="3814763"/>
                <a:ext cx="271463" cy="300038"/>
              </a:xfrm>
              <a:custGeom>
                <a:avLst/>
                <a:gdLst>
                  <a:gd name="T0" fmla="*/ 41 w 72"/>
                  <a:gd name="T1" fmla="*/ 0 h 80"/>
                  <a:gd name="T2" fmla="*/ 0 w 72"/>
                  <a:gd name="T3" fmla="*/ 32 h 80"/>
                  <a:gd name="T4" fmla="*/ 0 w 72"/>
                  <a:gd name="T5" fmla="*/ 80 h 80"/>
                  <a:gd name="T6" fmla="*/ 67 w 72"/>
                  <a:gd name="T7" fmla="*/ 80 h 80"/>
                  <a:gd name="T8" fmla="*/ 59 w 72"/>
                  <a:gd name="T9" fmla="*/ 68 h 80"/>
                  <a:gd name="T10" fmla="*/ 72 w 72"/>
                  <a:gd name="T11" fmla="*/ 21 h 80"/>
                  <a:gd name="T12" fmla="*/ 41 w 72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41" y="0"/>
                    </a:moveTo>
                    <a:cubicBezTo>
                      <a:pt x="21" y="5"/>
                      <a:pt x="0" y="15"/>
                      <a:pt x="0" y="32"/>
                    </a:cubicBezTo>
                    <a:cubicBezTo>
                      <a:pt x="0" y="65"/>
                      <a:pt x="0" y="80"/>
                      <a:pt x="0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58" y="20"/>
                      <a:pt x="46" y="12"/>
                      <a:pt x="41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05"/>
              <p:cNvSpPr>
                <a:spLocks noEditPoints="1"/>
              </p:cNvSpPr>
              <p:nvPr/>
            </p:nvSpPr>
            <p:spPr bwMode="auto">
              <a:xfrm>
                <a:off x="7165975" y="3517901"/>
                <a:ext cx="311150" cy="315913"/>
              </a:xfrm>
              <a:custGeom>
                <a:avLst/>
                <a:gdLst>
                  <a:gd name="T0" fmla="*/ 33 w 83"/>
                  <a:gd name="T1" fmla="*/ 70 h 84"/>
                  <a:gd name="T2" fmla="*/ 7 w 83"/>
                  <a:gd name="T3" fmla="*/ 40 h 84"/>
                  <a:gd name="T4" fmla="*/ 18 w 83"/>
                  <a:gd name="T5" fmla="*/ 17 h 84"/>
                  <a:gd name="T6" fmla="*/ 15 w 83"/>
                  <a:gd name="T7" fmla="*/ 34 h 84"/>
                  <a:gd name="T8" fmla="*/ 33 w 83"/>
                  <a:gd name="T9" fmla="*/ 70 h 84"/>
                  <a:gd name="T10" fmla="*/ 41 w 83"/>
                  <a:gd name="T11" fmla="*/ 84 h 84"/>
                  <a:gd name="T12" fmla="*/ 83 w 83"/>
                  <a:gd name="T13" fmla="*/ 42 h 84"/>
                  <a:gd name="T14" fmla="*/ 41 w 83"/>
                  <a:gd name="T15" fmla="*/ 0 h 84"/>
                  <a:gd name="T16" fmla="*/ 0 w 83"/>
                  <a:gd name="T17" fmla="*/ 42 h 84"/>
                  <a:gd name="T18" fmla="*/ 41 w 83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4">
                    <a:moveTo>
                      <a:pt x="33" y="70"/>
                    </a:moveTo>
                    <a:cubicBezTo>
                      <a:pt x="19" y="69"/>
                      <a:pt x="7" y="56"/>
                      <a:pt x="7" y="40"/>
                    </a:cubicBezTo>
                    <a:cubicBezTo>
                      <a:pt x="7" y="31"/>
                      <a:pt x="11" y="23"/>
                      <a:pt x="18" y="17"/>
                    </a:cubicBezTo>
                    <a:cubicBezTo>
                      <a:pt x="16" y="22"/>
                      <a:pt x="15" y="28"/>
                      <a:pt x="15" y="34"/>
                    </a:cubicBezTo>
                    <a:cubicBezTo>
                      <a:pt x="15" y="49"/>
                      <a:pt x="22" y="62"/>
                      <a:pt x="33" y="70"/>
                    </a:cubicBezTo>
                    <a:close/>
                    <a:moveTo>
                      <a:pt x="41" y="84"/>
                    </a:moveTo>
                    <a:cubicBezTo>
                      <a:pt x="64" y="84"/>
                      <a:pt x="83" y="65"/>
                      <a:pt x="83" y="42"/>
                    </a:cubicBezTo>
                    <a:cubicBezTo>
                      <a:pt x="83" y="19"/>
                      <a:pt x="64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5"/>
                      <a:pt x="18" y="84"/>
                      <a:pt x="41" y="8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06"/>
              <p:cNvSpPr/>
              <p:nvPr/>
            </p:nvSpPr>
            <p:spPr bwMode="auto">
              <a:xfrm>
                <a:off x="7326313" y="3814763"/>
                <a:ext cx="271463" cy="300038"/>
              </a:xfrm>
              <a:custGeom>
                <a:avLst/>
                <a:gdLst>
                  <a:gd name="T0" fmla="*/ 72 w 72"/>
                  <a:gd name="T1" fmla="*/ 80 h 80"/>
                  <a:gd name="T2" fmla="*/ 72 w 72"/>
                  <a:gd name="T3" fmla="*/ 32 h 80"/>
                  <a:gd name="T4" fmla="*/ 31 w 72"/>
                  <a:gd name="T5" fmla="*/ 0 h 80"/>
                  <a:gd name="T6" fmla="*/ 0 w 72"/>
                  <a:gd name="T7" fmla="*/ 21 h 80"/>
                  <a:gd name="T8" fmla="*/ 13 w 72"/>
                  <a:gd name="T9" fmla="*/ 68 h 80"/>
                  <a:gd name="T10" fmla="*/ 5 w 72"/>
                  <a:gd name="T11" fmla="*/ 80 h 80"/>
                  <a:gd name="T12" fmla="*/ 72 w 72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cubicBezTo>
                      <a:pt x="72" y="80"/>
                      <a:pt x="72" y="65"/>
                      <a:pt x="72" y="32"/>
                    </a:cubicBezTo>
                    <a:cubicBezTo>
                      <a:pt x="72" y="15"/>
                      <a:pt x="51" y="5"/>
                      <a:pt x="31" y="0"/>
                    </a:cubicBezTo>
                    <a:cubicBezTo>
                      <a:pt x="26" y="12"/>
                      <a:pt x="14" y="20"/>
                      <a:pt x="0" y="21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80"/>
                      <a:pt x="5" y="80"/>
                      <a:pt x="5" y="80"/>
                    </a:cubicBez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07"/>
              <p:cNvSpPr>
                <a:spLocks noEditPoints="1"/>
              </p:cNvSpPr>
              <p:nvPr/>
            </p:nvSpPr>
            <p:spPr bwMode="auto">
              <a:xfrm>
                <a:off x="6834188" y="3394076"/>
                <a:ext cx="1003300" cy="1000125"/>
              </a:xfrm>
              <a:custGeom>
                <a:avLst/>
                <a:gdLst>
                  <a:gd name="T0" fmla="*/ 134 w 267"/>
                  <a:gd name="T1" fmla="*/ 266 h 266"/>
                  <a:gd name="T2" fmla="*/ 267 w 267"/>
                  <a:gd name="T3" fmla="*/ 133 h 266"/>
                  <a:gd name="T4" fmla="*/ 134 w 267"/>
                  <a:gd name="T5" fmla="*/ 0 h 266"/>
                  <a:gd name="T6" fmla="*/ 0 w 267"/>
                  <a:gd name="T7" fmla="*/ 133 h 266"/>
                  <a:gd name="T8" fmla="*/ 134 w 267"/>
                  <a:gd name="T9" fmla="*/ 266 h 266"/>
                  <a:gd name="T10" fmla="*/ 134 w 267"/>
                  <a:gd name="T11" fmla="*/ 14 h 266"/>
                  <a:gd name="T12" fmla="*/ 253 w 267"/>
                  <a:gd name="T13" fmla="*/ 133 h 266"/>
                  <a:gd name="T14" fmla="*/ 134 w 267"/>
                  <a:gd name="T15" fmla="*/ 253 h 266"/>
                  <a:gd name="T16" fmla="*/ 14 w 267"/>
                  <a:gd name="T17" fmla="*/ 133 h 266"/>
                  <a:gd name="T18" fmla="*/ 134 w 267"/>
                  <a:gd name="T19" fmla="*/ 1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66">
                    <a:moveTo>
                      <a:pt x="134" y="266"/>
                    </a:move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4" y="0"/>
                    </a:cubicBezTo>
                    <a:cubicBezTo>
                      <a:pt x="60" y="0"/>
                      <a:pt x="0" y="60"/>
                      <a:pt x="0" y="133"/>
                    </a:cubicBezTo>
                    <a:cubicBezTo>
                      <a:pt x="0" y="207"/>
                      <a:pt x="60" y="266"/>
                      <a:pt x="134" y="266"/>
                    </a:cubicBezTo>
                    <a:close/>
                    <a:moveTo>
                      <a:pt x="134" y="14"/>
                    </a:moveTo>
                    <a:cubicBezTo>
                      <a:pt x="199" y="14"/>
                      <a:pt x="253" y="67"/>
                      <a:pt x="253" y="133"/>
                    </a:cubicBezTo>
                    <a:cubicBezTo>
                      <a:pt x="253" y="199"/>
                      <a:pt x="199" y="253"/>
                      <a:pt x="134" y="253"/>
                    </a:cubicBezTo>
                    <a:cubicBezTo>
                      <a:pt x="68" y="253"/>
                      <a:pt x="14" y="199"/>
                      <a:pt x="14" y="133"/>
                    </a:cubicBezTo>
                    <a:cubicBezTo>
                      <a:pt x="14" y="67"/>
                      <a:pt x="68" y="14"/>
                      <a:pt x="134" y="1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9" name="矩形 148"/>
          <p:cNvSpPr/>
          <p:nvPr/>
        </p:nvSpPr>
        <p:spPr>
          <a:xfrm>
            <a:off x="6284375" y="3659922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表述內容</a:t>
            </a:r>
            <a:endParaRPr lang="zh-CN" altLang="en-US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5420278" y="4759490"/>
            <a:ext cx="834492" cy="834492"/>
            <a:chOff x="8500277" y="4725144"/>
            <a:chExt cx="834492" cy="834492"/>
          </a:xfrm>
        </p:grpSpPr>
        <p:grpSp>
          <p:nvGrpSpPr>
            <p:cNvPr id="152" name="组合 151"/>
            <p:cNvGrpSpPr/>
            <p:nvPr/>
          </p:nvGrpSpPr>
          <p:grpSpPr>
            <a:xfrm>
              <a:off x="8500277" y="4725144"/>
              <a:ext cx="834492" cy="834492"/>
              <a:chOff x="1705099" y="2564904"/>
              <a:chExt cx="1800200" cy="1800200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8666169" y="4928068"/>
              <a:ext cx="502709" cy="429419"/>
              <a:chOff x="5322888" y="2767013"/>
              <a:chExt cx="1546225" cy="1320801"/>
            </a:xfrm>
            <a:solidFill>
              <a:srgbClr val="0070C0"/>
            </a:solidFill>
          </p:grpSpPr>
          <p:sp>
            <p:nvSpPr>
              <p:cNvPr id="154" name="Rectangle 85"/>
              <p:cNvSpPr>
                <a:spLocks noChangeArrowheads="1"/>
              </p:cNvSpPr>
              <p:nvPr/>
            </p:nvSpPr>
            <p:spPr bwMode="auto">
              <a:xfrm>
                <a:off x="6092825" y="3098801"/>
                <a:ext cx="71438" cy="390526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86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8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9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90"/>
              <p:cNvSpPr/>
              <p:nvPr/>
            </p:nvSpPr>
            <p:spPr bwMode="auto">
              <a:xfrm>
                <a:off x="6076951" y="3508376"/>
                <a:ext cx="101599" cy="390526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91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2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3"/>
              <p:cNvSpPr/>
              <p:nvPr/>
            </p:nvSpPr>
            <p:spPr bwMode="auto">
              <a:xfrm>
                <a:off x="6503988" y="3417888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6432551" y="3579814"/>
                <a:ext cx="395288" cy="250824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5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96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6284375" y="4630832"/>
            <a:ext cx="3586239" cy="1064762"/>
            <a:chOff x="2288094" y="1321493"/>
            <a:chExt cx="1221473" cy="1064762"/>
          </a:xfrm>
        </p:grpSpPr>
        <p:sp>
          <p:nvSpPr>
            <p:cNvPr id="169" name="矩形 168"/>
            <p:cNvSpPr/>
            <p:nvPr/>
          </p:nvSpPr>
          <p:spPr>
            <a:xfrm>
              <a:off x="2288094" y="1321493"/>
              <a:ext cx="1221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檔名</a:t>
              </a:r>
              <a:r>
                <a:rPr lang="en-US" altLang="zh-TW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甄選編號</a:t>
              </a:r>
              <a:r>
                <a:rPr lang="en-US" altLang="zh-TW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後</a:t>
              </a:r>
              <a:r>
                <a:rPr lang="en-US" altLang="zh-TW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碼</a:t>
              </a:r>
              <a:r>
                <a:rPr lang="en-US" altLang="zh-TW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)_</a:t>
              </a:r>
              <a:r>
                <a:rPr lang="zh-TW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類群</a:t>
              </a:r>
              <a:r>
                <a:rPr lang="en-US" altLang="zh-TW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_</a:t>
              </a:r>
              <a:r>
                <a:rPr lang="zh-TW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</a:t>
              </a:r>
              <a:endPara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169"/>
            <p:cNvSpPr/>
            <p:nvPr/>
          </p:nvSpPr>
          <p:spPr>
            <a:xfrm>
              <a:off x="2288094" y="1647591"/>
              <a:ext cx="1201770" cy="73866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TW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機械群：</a:t>
              </a:r>
              <a: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22000(40001)~22000(40015)</a:t>
              </a:r>
              <a:b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</a:br>
              <a:r>
                <a:rPr lang="zh-TW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資電類：</a:t>
              </a:r>
              <a: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22000(50001)~22000(50015)</a:t>
              </a:r>
              <a:b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</a:br>
              <a:r>
                <a:rPr lang="zh-TW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衛護類：</a:t>
              </a:r>
              <a:r>
                <a:rPr lang="en-US" altLang="zh-TW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22000(60001)~22000(60015) </a:t>
              </a:r>
            </a:p>
          </p:txBody>
        </p:sp>
      </p:grpSp>
      <p:grpSp>
        <p:nvGrpSpPr>
          <p:cNvPr id="80" name="组合 17"/>
          <p:cNvGrpSpPr/>
          <p:nvPr/>
        </p:nvGrpSpPr>
        <p:grpSpPr>
          <a:xfrm>
            <a:off x="1417067" y="2020396"/>
            <a:ext cx="1237382" cy="1115636"/>
            <a:chOff x="2713211" y="1988840"/>
            <a:chExt cx="1610824" cy="1452335"/>
          </a:xfrm>
        </p:grpSpPr>
        <p:sp>
          <p:nvSpPr>
            <p:cNvPr id="81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11"/>
          <p:cNvGrpSpPr/>
          <p:nvPr/>
        </p:nvGrpSpPr>
        <p:grpSpPr>
          <a:xfrm>
            <a:off x="1760147" y="2412156"/>
            <a:ext cx="2664296" cy="3296830"/>
            <a:chOff x="865232" y="1286330"/>
            <a:chExt cx="4013321" cy="4966128"/>
          </a:xfrm>
        </p:grpSpPr>
        <p:pic>
          <p:nvPicPr>
            <p:cNvPr id="84" name="Picture 3"/>
            <p:cNvPicPr>
              <a:picLocks noChangeAspect="1"/>
            </p:cNvPicPr>
            <p:nvPr/>
          </p:nvPicPr>
          <p:blipFill rotWithShape="1">
            <a:blip r:embed="rId4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85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92" name="组合 14"/>
          <p:cNvGrpSpPr/>
          <p:nvPr/>
        </p:nvGrpSpPr>
        <p:grpSpPr>
          <a:xfrm>
            <a:off x="3590474" y="5002224"/>
            <a:ext cx="926821" cy="835631"/>
            <a:chOff x="2713211" y="1988840"/>
            <a:chExt cx="1610824" cy="1452335"/>
          </a:xfrm>
        </p:grpSpPr>
        <p:sp>
          <p:nvSpPr>
            <p:cNvPr id="9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3" grpId="0"/>
      <p:bldP spid="127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E647C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764002" y="2564904"/>
            <a:ext cx="645145" cy="756035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02.</a:t>
            </a:r>
            <a:r>
              <a:rPr lang="zh-TW" altLang="en-US" sz="4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面試</a:t>
            </a:r>
            <a:endParaRPr lang="zh-CN" altLang="en-US" sz="36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面試說明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796286" y="1039948"/>
            <a:ext cx="5400600" cy="5297954"/>
          </a:xfrm>
          <a:prstGeom prst="ellipse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77A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31849" y="1425946"/>
            <a:ext cx="1181362" cy="1181362"/>
            <a:chOff x="4009355" y="908720"/>
            <a:chExt cx="900100" cy="900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9355" y="908720"/>
              <a:ext cx="900100" cy="900100"/>
              <a:chOff x="1705099" y="2564904"/>
              <a:chExt cx="1800200" cy="1800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4199017" y="1179971"/>
              <a:ext cx="520775" cy="35759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rgbClr val="008AF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13210" y="1919812"/>
            <a:ext cx="2057437" cy="484779"/>
            <a:chOff x="2713211" y="2267658"/>
            <a:chExt cx="1584176" cy="484779"/>
          </a:xfrm>
        </p:grpSpPr>
        <p:sp>
          <p:nvSpPr>
            <p:cNvPr id="20" name="圆角矩形 1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2929234" y="1977535"/>
            <a:ext cx="184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服裝儀容整齊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4669" y="312012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自我介紹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5364" y="26712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微笑！問好！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6145" y="4032861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個人特質：內斂、嚴謹、活潑</a:t>
            </a:r>
            <a:b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外向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9863" y="355420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姓名、畢業學校科別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92913" y="4737338"/>
            <a:ext cx="3752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學習經歷：幹部、社團→領悟或收穫？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97787" y="1219102"/>
            <a:ext cx="2484723" cy="2484723"/>
            <a:chOff x="1705099" y="2564904"/>
            <a:chExt cx="1800200" cy="1800200"/>
          </a:xfrm>
        </p:grpSpPr>
        <p:sp>
          <p:nvSpPr>
            <p:cNvPr id="44" name="椭圆 4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rcRect/>
              <a:stretch>
                <a:fillRect l="-8516" t="-7216" r="-164560" b="-8003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21723" y="4077072"/>
            <a:ext cx="472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77A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就讀動機與未來展望</a:t>
            </a:r>
            <a:endParaRPr lang="en-US" altLang="zh-CN" sz="2400" b="1" dirty="0">
              <a:solidFill>
                <a:srgbClr val="F77A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77A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為什麼要選擇本校本系</a:t>
            </a:r>
            <a:r>
              <a:rPr lang="en-US" altLang="zh-TW" sz="2400" b="1" dirty="0">
                <a:solidFill>
                  <a:srgbClr val="F77A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CN" sz="2400" b="1" dirty="0">
                <a:solidFill>
                  <a:srgbClr val="F77A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2400" b="1" dirty="0">
                <a:solidFill>
                  <a:srgbClr val="F77A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400" b="1" dirty="0">
                <a:solidFill>
                  <a:srgbClr val="F77A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大學生涯的規劃？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22" grpId="0"/>
      <p:bldP spid="27" grpId="0"/>
      <p:bldP spid="30" grpId="0"/>
      <p:bldP spid="36" grpId="0"/>
      <p:bldP spid="37" grpId="0"/>
      <p:bldP spid="4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0"/>
          <p:cNvSpPr txBox="1"/>
          <p:nvPr/>
        </p:nvSpPr>
        <p:spPr>
          <a:xfrm>
            <a:off x="4770648" y="188640"/>
            <a:ext cx="2623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實作簡報範例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889675" y="637697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參考範例(出處-109學年度考生-黃O愷同學)</a:t>
            </a:r>
            <a:r>
              <a:rPr lang="en-US" altLang="zh-TW" dirty="0"/>
              <a:t> –</a:t>
            </a:r>
            <a:r>
              <a:rPr lang="zh-TW" altLang="en-US" dirty="0"/>
              <a:t>機械群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9583"/>
            <a:ext cx="12182075" cy="49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0"/>
          <p:cNvSpPr txBox="1"/>
          <p:nvPr/>
        </p:nvSpPr>
        <p:spPr>
          <a:xfrm>
            <a:off x="4770648" y="188640"/>
            <a:ext cx="2623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實作簡報範例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889675" y="6376971"/>
            <a:ext cx="5293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參考範例(出處-109學年度考生-賀O豪同學)</a:t>
            </a:r>
            <a:r>
              <a:rPr lang="en-US" altLang="zh-TW" dirty="0"/>
              <a:t> –</a:t>
            </a:r>
            <a:r>
              <a:rPr lang="zh-TW" altLang="en-US" dirty="0"/>
              <a:t>資電類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" y="1139112"/>
            <a:ext cx="1210480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0"/>
          <p:cNvSpPr txBox="1"/>
          <p:nvPr/>
        </p:nvSpPr>
        <p:spPr>
          <a:xfrm>
            <a:off x="4770648" y="188640"/>
            <a:ext cx="2623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實作簡報範例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" y="671501"/>
            <a:ext cx="12107691" cy="55149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89675" y="6376971"/>
            <a:ext cx="5248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參考範例(出處-109學年度考生-許O豪同學)</a:t>
            </a:r>
            <a:r>
              <a:rPr lang="en-US" altLang="zh-TW" dirty="0"/>
              <a:t> -</a:t>
            </a:r>
            <a:r>
              <a:rPr lang="zh-TW" altLang="en-US" dirty="0"/>
              <a:t>衛護類</a:t>
            </a:r>
          </a:p>
        </p:txBody>
      </p:sp>
    </p:spTree>
    <p:extLst>
      <p:ext uri="{BB962C8B-B14F-4D97-AF65-F5344CB8AC3E}">
        <p14:creationId xmlns:p14="http://schemas.microsoft.com/office/powerpoint/2010/main" val="19578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383</Words>
  <Application>Microsoft Office PowerPoint</Application>
  <PresentationFormat>自訂</PresentationFormat>
  <Paragraphs>58</Paragraphs>
  <Slides>10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2" baseType="lpstr">
      <vt:lpstr>Impact MT Std</vt:lpstr>
      <vt:lpstr>微软雅黑</vt:lpstr>
      <vt:lpstr>宋体</vt:lpstr>
      <vt:lpstr>方正兰亭黑简体</vt:lpstr>
      <vt:lpstr>微軟正黑體</vt:lpstr>
      <vt:lpstr>新細明體</vt:lpstr>
      <vt:lpstr>Arial</vt:lpstr>
      <vt:lpstr>Calibri</vt:lpstr>
      <vt:lpstr>LilyUPC</vt:lpstr>
      <vt:lpstr>Segoe UI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中臺科大-呂令妃</cp:lastModifiedBy>
  <cp:revision>107</cp:revision>
  <dcterms:created xsi:type="dcterms:W3CDTF">2016-01-25T08:08:00Z</dcterms:created>
  <dcterms:modified xsi:type="dcterms:W3CDTF">2026-03-06T08:06:11Z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